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9" r:id="rId1"/>
  </p:sldMasterIdLst>
  <p:notesMasterIdLst>
    <p:notesMasterId r:id="rId58"/>
  </p:notesMasterIdLst>
  <p:sldIdLst>
    <p:sldId id="256" r:id="rId2"/>
    <p:sldId id="257" r:id="rId3"/>
    <p:sldId id="259" r:id="rId4"/>
    <p:sldId id="258" r:id="rId5"/>
    <p:sldId id="28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5143500" type="screen16x9"/>
  <p:notesSz cx="6858000" cy="9144000"/>
  <p:defaultTextStyle>
    <a:lvl1pPr marL="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94" autoAdjust="0"/>
    <p:restoredTop sz="95921" autoAdjust="0"/>
  </p:normalViewPr>
  <p:slideViewPr>
    <p:cSldViewPr>
      <p:cViewPr varScale="1">
        <p:scale>
          <a:sx n="153" d="100"/>
          <a:sy n="153" d="100"/>
        </p:scale>
        <p:origin x="24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fr-FR" sz="1200"/>
            </a:lvl1pPr>
            <a:extLst/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fr-FR" sz="1200"/>
            </a:lvl1pPr>
            <a:extLst/>
          </a:lstStyle>
          <a:p>
            <a:fld id="{A8ADFD5B-A66C-449C-B6E8-FB716D07777D}" type="datetimeFigureOut">
              <a:pPr/>
              <a:t>11/10/2019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fr-FR" sz="1200"/>
            </a:lvl1pPr>
            <a:extLst/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fr-FR" sz="1200"/>
            </a:lvl1pPr>
            <a:extLst/>
          </a:lstStyle>
          <a:p>
            <a:fld id="{CA5D3BF3-D352-46FC-8343-31F56E6730EA}" type="slidenum"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80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fr-F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73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38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kumimoji="0" lang="fr-FR" smtClean="0">
                <a:solidFill>
                  <a:srgbClr val="FFFFFF"/>
                </a:solidFill>
              </a:rPr>
              <a:pPr algn="ctr"/>
              <a:t>11/10/2019</a:t>
            </a:fld>
            <a:endParaRPr kumimoji="0" lang="fr-FR" sz="200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fr-FR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kumimoji="0" lang="fr-FR" smtClean="0">
                <a:solidFill>
                  <a:schemeClr val="tx2"/>
                </a:solidFill>
              </a:rPr>
              <a:pPr/>
              <a:t>‹N°›</a:t>
            </a:fld>
            <a:endParaRPr kumimoji="0"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0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11/10/2019</a:t>
            </a:fld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70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11/10/2019</a:t>
            </a:fld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204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fr-FR"/>
              <a:t>Modifiez le style du titre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pPr/>
              <a:t>11/10/2019</a:t>
            </a:fld>
            <a:endParaRPr kumimoji="0" lang="fr-FR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>
                <a:solidFill>
                  <a:srgbClr val="FFFFFF"/>
                </a:solidFill>
              </a:rPr>
              <a:pPr algn="ctr"/>
              <a:t>‹N°›</a:t>
            </a:fld>
            <a:endParaRPr kumimoji="0" lang="fr-FR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 eaLnBrk="1" latinLnBrk="0" hangingPunct="1"/>
            <a:r>
              <a:rPr lang="fr-FR"/>
              <a:t>Modifiez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88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11/10/2019</a:t>
            </a:fld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9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11/10/2019</a:t>
            </a:fld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67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11/10/2019</a:t>
            </a:fld>
            <a:endParaRPr kumimoji="0"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397580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11/10/2019</a:t>
            </a:fld>
            <a:endParaRPr kumimoji="0"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313268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fr-FR" smtClean="0"/>
              <a:pPr/>
              <a:t>11/10/2019</a:t>
            </a:fld>
            <a:endParaRPr kumimoji="0"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fr-FR" smtClean="0">
                <a:solidFill>
                  <a:srgbClr val="FFFFFF"/>
                </a:solidFill>
              </a:rPr>
              <a:pPr/>
              <a:t>‹N°›</a:t>
            </a:fld>
            <a:endParaRPr kumimoji="0"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9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fr-FR" smtClean="0"/>
              <a:pPr/>
              <a:t>11/10/2019</a:t>
            </a:fld>
            <a:endParaRPr kumimoji="0"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fr-FR" smtClean="0">
                <a:solidFill>
                  <a:schemeClr val="tx2"/>
                </a:solidFill>
              </a:rPr>
              <a:pPr/>
              <a:t>‹N°›</a:t>
            </a:fld>
            <a:endParaRPr kumimoji="0"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76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fr-FR" smtClean="0"/>
              <a:pPr/>
              <a:t>11/10/2019</a:t>
            </a:fld>
            <a:endParaRPr kumimoji="0"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kumimoji="0" lang="fr-FR" smtClean="0">
                <a:solidFill>
                  <a:srgbClr val="FFFFFF"/>
                </a:solidFill>
              </a:rPr>
              <a:pPr/>
              <a:t>‹N°›</a:t>
            </a:fld>
            <a:endParaRPr kumimoji="0"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201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fr-FR" smtClean="0"/>
              <a:pPr/>
              <a:t>11/10/2019</a:t>
            </a:fld>
            <a:endParaRPr kumimoji="0"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28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2800"/>
          </a:p>
        </p:txBody>
      </p:sp>
    </p:spTree>
    <p:extLst>
      <p:ext uri="{BB962C8B-B14F-4D97-AF65-F5344CB8AC3E}">
        <p14:creationId xmlns:p14="http://schemas.microsoft.com/office/powerpoint/2010/main" val="87890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6EA6-EFEA-4C30-9264-4F9291A5780D}" type="datetime1">
              <a:rPr lang="fr-FR" smtClean="0"/>
              <a:pPr/>
              <a:t>11/10/2019</a:t>
            </a:fld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endParaRPr kumimoji="0" lang="fr-FR" sz="1400">
              <a:solidFill>
                <a:schemeClr val="tx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8F82E0A0-C266-4798-8C8F-B9F91E9DA37E}" type="slidenum">
              <a:rPr kumimoji="0" lang="fr-FR" sz="1400" b="1" smtClean="0">
                <a:solidFill>
                  <a:srgbClr val="FFFFFF"/>
                </a:solidFill>
              </a:rPr>
              <a:pPr algn="ctr"/>
              <a:t>‹N°›</a:t>
            </a:fld>
            <a:endParaRPr kumimoji="0" lang="fr-F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1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ademic.marist.edu/~jzbv/.../DesignPatterns/GRASP.pp" TargetMode="External"/><Relationship Id="rId2" Type="http://schemas.openxmlformats.org/officeDocument/2006/relationships/hyperlink" Target="http://www.unf.edu/~broggio/cen6017/38.DesignPatters-Part2.ppt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Conception OBJET</a:t>
            </a:r>
            <a:br>
              <a:rPr lang="fr-FR"/>
            </a:br>
            <a:r>
              <a:rPr lang="fr-FR"/>
              <a:t>GRASP</a:t>
            </a:r>
            <a:endParaRPr lang="fr-FR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General Responsibility Assignment Software Patterns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And then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information is needed to determine the line item subtotals?</a:t>
            </a:r>
          </a:p>
          <a:p>
            <a:r>
              <a:rPr lang="en-US"/>
              <a:t>We need:  SalesLineItem.quantity and </a:t>
            </a:r>
          </a:p>
          <a:p>
            <a:r>
              <a:rPr lang="en-US"/>
              <a:t>                ProductSpecification.price </a:t>
            </a:r>
          </a:p>
          <a:p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>
            <a:off x="1465014" y="2497038"/>
            <a:ext cx="7283450" cy="2438400"/>
            <a:chOff x="1465014" y="2497038"/>
            <a:chExt cx="7283450" cy="243840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52489" y="3487638"/>
              <a:ext cx="1066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5748089" y="3487638"/>
              <a:ext cx="1066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3919289" y="3792438"/>
              <a:ext cx="182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1480889" y="3716238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1465014" y="3447951"/>
              <a:ext cx="10445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t := getTotal()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3081089" y="3600351"/>
              <a:ext cx="52863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 Sale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5741739" y="3594001"/>
              <a:ext cx="114935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 SalesLineItem</a:t>
              </a: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4055814" y="3517801"/>
              <a:ext cx="1560513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1 *: st := getSubtotal()</a:t>
              </a:r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7713414" y="2497038"/>
              <a:ext cx="762000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>
              <a:off x="7713414" y="2801838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>
              <a:off x="7713414" y="3182838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7713414" y="3944838"/>
              <a:ext cx="990600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>
              <a:off x="7713414" y="4249638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>
              <a:off x="7713414" y="4630638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Text Box 26"/>
            <p:cNvSpPr txBox="1">
              <a:spLocks noChangeArrowheads="1"/>
            </p:cNvSpPr>
            <p:nvPr/>
          </p:nvSpPr>
          <p:spPr bwMode="auto">
            <a:xfrm>
              <a:off x="7875339" y="2573238"/>
              <a:ext cx="49053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:Sale</a:t>
              </a:r>
            </a:p>
          </p:txBody>
        </p:sp>
        <p:sp>
          <p:nvSpPr>
            <p:cNvPr id="21" name="Text Box 27"/>
            <p:cNvSpPr txBox="1">
              <a:spLocks noChangeArrowheads="1"/>
            </p:cNvSpPr>
            <p:nvPr/>
          </p:nvSpPr>
          <p:spPr bwMode="auto">
            <a:xfrm>
              <a:off x="7865814" y="2762151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date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22" name="Text Box 28"/>
            <p:cNvSpPr txBox="1">
              <a:spLocks noChangeArrowheads="1"/>
            </p:cNvSpPr>
            <p:nvPr/>
          </p:nvSpPr>
          <p:spPr bwMode="auto">
            <a:xfrm>
              <a:off x="7678489" y="3219351"/>
              <a:ext cx="79692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000000"/>
                  </a:solidFill>
                </a:rPr>
                <a:t>getTotal</a:t>
              </a:r>
              <a:r>
                <a:rPr lang="en-US" sz="1200" dirty="0">
                  <a:solidFill>
                    <a:srgbClr val="000000"/>
                  </a:solidFill>
                </a:rPr>
                <a:t>()</a:t>
              </a:r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7637214" y="3975001"/>
              <a:ext cx="111125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:SalesLineItem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7637214" y="4279801"/>
              <a:ext cx="6858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quantity</a:t>
              </a:r>
            </a:p>
          </p:txBody>
        </p:sp>
        <p:sp>
          <p:nvSpPr>
            <p:cNvPr id="25" name="Text Box 31"/>
            <p:cNvSpPr txBox="1">
              <a:spLocks noChangeArrowheads="1"/>
            </p:cNvSpPr>
            <p:nvPr/>
          </p:nvSpPr>
          <p:spPr bwMode="auto">
            <a:xfrm>
              <a:off x="7645152" y="4630638"/>
              <a:ext cx="982662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getSubtotal()</a:t>
              </a:r>
            </a:p>
          </p:txBody>
        </p:sp>
        <p:sp>
          <p:nvSpPr>
            <p:cNvPr id="26" name="Line 39"/>
            <p:cNvSpPr>
              <a:spLocks noChangeShapeType="1"/>
            </p:cNvSpPr>
            <p:nvPr/>
          </p:nvSpPr>
          <p:spPr bwMode="auto">
            <a:xfrm>
              <a:off x="5868144" y="4371950"/>
              <a:ext cx="1777008" cy="3960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62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the domain model is used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And we need to know the product price</a:t>
            </a:r>
          </a:p>
          <a:p>
            <a:r>
              <a:rPr lang="fr-FR"/>
              <a:t>The design class must include a method getPrice()</a:t>
            </a:r>
          </a:p>
          <a:p>
            <a:r>
              <a:rPr lang="fr-FR"/>
              <a:t>The design classes show how entities are used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77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Finally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/>
              <a:t>Responsabilities are placed with the object that had the information needed to fulfill it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979103"/>
            <a:ext cx="986783" cy="395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23639"/>
            <a:ext cx="4773993" cy="171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764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Design Model considerations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Often requires spanning several classes</a:t>
            </a:r>
          </a:p>
          <a:p>
            <a:r>
              <a:rPr lang="fr-FR"/>
              <a:t>Collaboration between partial information experts</a:t>
            </a:r>
          </a:p>
          <a:p>
            <a:r>
              <a:rPr lang="en-US"/>
              <a:t>these “information experts” do things 	relative to the information they ‘know.’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8192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Be careful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Who should be responsible for saving Sale in the database ?</a:t>
            </a:r>
          </a:p>
          <a:p>
            <a:r>
              <a:rPr lang="fr-FR"/>
              <a:t>Each entity cannot be responsible for that</a:t>
            </a:r>
          </a:p>
          <a:p>
            <a:r>
              <a:rPr lang="fr-FR"/>
              <a:t>Problem of</a:t>
            </a:r>
          </a:p>
          <a:p>
            <a:pPr lvl="1"/>
            <a:r>
              <a:rPr lang="fr-FR"/>
              <a:t>Cohesion and coupling</a:t>
            </a:r>
          </a:p>
          <a:p>
            <a:pPr lvl="1"/>
            <a:r>
              <a:rPr lang="fr-FR"/>
              <a:t>Reuse and duplication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82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But why ???</a:t>
            </a:r>
            <a:endParaRPr lang="en-GB" dirty="0"/>
          </a:p>
        </p:txBody>
      </p:sp>
      <p:pic>
        <p:nvPicPr>
          <p:cNvPr id="1028" name="Picture 4" descr="Quand j'ai vu l'adaptation de Anna Karénine au cinéma. Pauvre Tolstoï !&#10;When I saw the movie “Anna Karérine”. Poor Tolstoï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52550"/>
            <a:ext cx="5861320" cy="32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97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Cohesion and Coupling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SQL/JDBC Code in the Sale Class</a:t>
            </a:r>
          </a:p>
          <a:p>
            <a:r>
              <a:rPr lang="fr-FR"/>
              <a:t>It is not anymore only a sale (decreased cohesion)</a:t>
            </a:r>
          </a:p>
          <a:p>
            <a:r>
              <a:rPr lang="fr-FR"/>
              <a:t>This is a new responsibility (saving itself)</a:t>
            </a:r>
          </a:p>
          <a:p>
            <a:r>
              <a:rPr lang="fr-FR"/>
              <a:t>(Separate I/O from data manipulation)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170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Cohesion and coupling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Coupling Sale with the database service</a:t>
            </a:r>
          </a:p>
          <a:p>
            <a:r>
              <a:rPr lang="fr-FR"/>
              <a:t>Sale belong to the domain layer </a:t>
            </a:r>
          </a:p>
          <a:p>
            <a:pPr lvl="1"/>
            <a:r>
              <a:rPr lang="fr-FR"/>
              <a:t>Coupled to other domain objects</a:t>
            </a:r>
          </a:p>
          <a:p>
            <a:r>
              <a:rPr lang="fr-FR"/>
              <a:t>Difficult to change the storage service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575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Final : be careful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Keep application logic in one place</a:t>
            </a:r>
          </a:p>
          <a:p>
            <a:r>
              <a:rPr lang="fr-FR"/>
              <a:t>Keep database logic in another place</a:t>
            </a:r>
          </a:p>
          <a:p>
            <a:r>
              <a:rPr lang="fr-FR"/>
              <a:t>Separation of concern is good for cohesion and coupling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0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Benefits of expert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Maintain encapsulation</a:t>
            </a:r>
          </a:p>
          <a:p>
            <a:r>
              <a:rPr lang="fr-FR"/>
              <a:t>Supports low coupling</a:t>
            </a:r>
          </a:p>
          <a:p>
            <a:r>
              <a:rPr lang="fr-FR"/>
              <a:t>Behavior distributed accross classes that have the required information</a:t>
            </a:r>
          </a:p>
          <a:p>
            <a:r>
              <a:rPr lang="fr-FR"/>
              <a:t>High cohesion, Better reuse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287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Grasp Patterns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Recognize that according to Craig Larman:</a:t>
            </a:r>
          </a:p>
          <a:p>
            <a:r>
              <a:rPr lang="en-US"/>
              <a:t>“The skillful assignment of responsibilities is extremely important in object design,</a:t>
            </a:r>
          </a:p>
          <a:p>
            <a:r>
              <a:rPr lang="en-US"/>
              <a:t>Determining the assignment of responsibilities often occurs during the creation of interaction diagrams and certainly during programming.”</a:t>
            </a:r>
          </a:p>
          <a:p>
            <a:endParaRPr lang="en-GB" dirty="0"/>
          </a:p>
        </p:txBody>
      </p:sp>
      <p:pic>
        <p:nvPicPr>
          <p:cNvPr id="1026" name="Picture 2" descr="http://img6a.flixcart.com/image/book/7/9/5/applying-uml-and-patterns-an-introduction-to-object-oriented-analysis-and-design-and-iterative-development-400x400-imadbn6bkuwgey7f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19535"/>
            <a:ext cx="1044418" cy="13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Creator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Who is responsible for creating new instances of some classes</a:t>
            </a:r>
            <a:endParaRPr lang="en-GB" dirty="0"/>
          </a:p>
        </p:txBody>
      </p:sp>
      <p:pic>
        <p:nvPicPr>
          <p:cNvPr id="4" name="Picture 2" descr="Fortnite Dance GIF - Fortnite Dance Dancing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017315"/>
            <a:ext cx="2197795" cy="269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223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Solution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 Assign class B the responsibility to create an instance of class A if one or more of the following is true:</a:t>
            </a:r>
          </a:p>
          <a:p>
            <a:pPr lvl="1"/>
            <a:r>
              <a:rPr lang="en-US"/>
              <a:t> B aggregates A  (simple aggregate;  shared attributes)</a:t>
            </a:r>
          </a:p>
          <a:p>
            <a:pPr lvl="1"/>
            <a:r>
              <a:rPr lang="en-US"/>
              <a:t> B contains A      (composition;  non-shared attributes)</a:t>
            </a:r>
          </a:p>
          <a:p>
            <a:pPr lvl="1"/>
            <a:r>
              <a:rPr lang="en-US"/>
              <a:t> B records instances of A objects</a:t>
            </a:r>
          </a:p>
          <a:p>
            <a:pPr lvl="1"/>
            <a:r>
              <a:rPr lang="en-US"/>
              <a:t> B closely uses A objects</a:t>
            </a:r>
          </a:p>
          <a:p>
            <a:pPr lvl="1"/>
            <a:r>
              <a:rPr lang="en-US"/>
              <a:t> B has the initializing data that will be passed to A when it is created (thus B is an Expert with respect to creating A)</a:t>
            </a:r>
          </a:p>
          <a:p>
            <a:pPr lvl="1"/>
            <a:r>
              <a:rPr lang="en-US"/>
              <a:t>e.g. queue collection class;  queue driver class;  stack ….</a:t>
            </a:r>
          </a:p>
          <a:p>
            <a:r>
              <a:rPr lang="en-US"/>
              <a:t>     If more than one option applies, prefer a class B which aggregates or contains class A.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31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Creator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Creation of objects is very common</a:t>
            </a:r>
          </a:p>
          <a:p>
            <a:pPr lvl="1"/>
            <a:r>
              <a:rPr lang="en-US"/>
              <a:t>We have a State class and we create instances of State objects, or</a:t>
            </a:r>
          </a:p>
          <a:p>
            <a:pPr lvl="1"/>
            <a:r>
              <a:rPr lang="en-US"/>
              <a:t>We have a CD class, and we create instances (an array?) of CD objects….</a:t>
            </a:r>
          </a:p>
          <a:p>
            <a:r>
              <a:rPr lang="en-US"/>
              <a:t>Creator results in low coupling, increased clarity, encapsulation and reusability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Creator Example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/>
              <a:t>Who is responsible for creating SalesLineItem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91630"/>
            <a:ext cx="3584575" cy="299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032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Sale aggregates SalesLineItems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/>
              <a:t>Sale is a good candidate to have the responsibility of creating SalesLineItems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/>
              <a:t>Seems very obvious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173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 sequence diagram helps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9" y="1347614"/>
            <a:ext cx="6072187" cy="321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62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Benefits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/>
              <a:t>Creator connected to the created object</a:t>
            </a:r>
          </a:p>
          <a:p>
            <a:r>
              <a:rPr lang="fr-FR"/>
              <a:t>Creator has the initializing data needed for the creation</a:t>
            </a:r>
          </a:p>
          <a:p>
            <a:r>
              <a:rPr lang="fr-FR"/>
              <a:t>Cf Larman book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/>
              <a:t>Creator is a kind of expert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034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Creator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/>
              <a:t>Sometimes it is better to delegate creation to a helper Class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Factory</a:t>
            </a:r>
            <a:r>
              <a:rPr lang="fr-FR" dirty="0"/>
              <a:t> design pattern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0326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Low Coupling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/>
              <a:t>Assign a responsibility to keep the coupling low</a:t>
            </a:r>
          </a:p>
          <a:p>
            <a:r>
              <a:rPr lang="fr-FR"/>
              <a:t>Support low dependency, low change impact and increased use</a:t>
            </a:r>
          </a:p>
          <a:p>
            <a:r>
              <a:rPr lang="fr-FR"/>
              <a:t>High coupling is not desirable</a:t>
            </a:r>
          </a:p>
          <a:p>
            <a:pPr lvl="1"/>
            <a:r>
              <a:rPr lang="fr-FR"/>
              <a:t>Hard to change, understand, reuse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2" descr="Earwolf earwolf offbook jess mckenna zach reino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365284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53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Example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Register is coupled to payment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9742"/>
            <a:ext cx="8220067" cy="19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39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Resources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www.unf.edu/~broggio/cen6017/38.DesignPatters-Part2.ppt</a:t>
            </a:r>
            <a:endParaRPr lang="en-GB"/>
          </a:p>
          <a:p>
            <a:r>
              <a:rPr lang="en-GB">
                <a:hlinkClick r:id="rId3"/>
              </a:rPr>
              <a:t>www.academic.marist.edu/~jzbv/.../DesignPatterns/GRASP.pp</a:t>
            </a:r>
            <a:endParaRPr lang="en-GB"/>
          </a:p>
          <a:p>
            <a:r>
              <a:rPr lang="fr-FR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455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Alternative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Payment known from Sale. Sale has to know Payment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7734"/>
            <a:ext cx="7886136" cy="248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378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Common form of coupling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TypeX has an attribute that refers to TypeY</a:t>
            </a:r>
          </a:p>
          <a:p>
            <a:r>
              <a:rPr lang="fr-FR"/>
              <a:t>TypeX instance call a service on a TypeY instance</a:t>
            </a:r>
          </a:p>
          <a:p>
            <a:r>
              <a:rPr lang="fr-FR"/>
              <a:t>TypeX has a method that references an instance of TypeY (parameter, local variable)</a:t>
            </a:r>
          </a:p>
          <a:p>
            <a:r>
              <a:rPr lang="fr-FR"/>
              <a:t>TypeX is a subclass of TypeY</a:t>
            </a:r>
          </a:p>
          <a:p>
            <a:r>
              <a:rPr lang="fr-FR"/>
              <a:t>TypeY is an interface and TypeX implements 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7554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High Cohesion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Assign responsibility to keep cohesion high</a:t>
            </a:r>
          </a:p>
          <a:p>
            <a:r>
              <a:rPr lang="fr-FR"/>
              <a:t>Measure of the relation between an element responsibilities</a:t>
            </a:r>
          </a:p>
          <a:p>
            <a:r>
              <a:rPr lang="fr-FR"/>
              <a:t>Low cohesion mean</a:t>
            </a:r>
          </a:p>
          <a:p>
            <a:pPr lvl="1"/>
            <a:r>
              <a:rPr lang="fr-FR"/>
              <a:t>Hard to comprehend, reuse and maintain</a:t>
            </a:r>
            <a:endParaRPr lang="en-GB" dirty="0"/>
          </a:p>
        </p:txBody>
      </p:sp>
      <p:pic>
        <p:nvPicPr>
          <p:cNvPr id="3074" name="Picture 2" descr=" minions minion STICK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118124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56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Example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Register creates payment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98743"/>
            <a:ext cx="6183784" cy="269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880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Same alternative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Register has less responsibilities – Higher cohesion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38993"/>
            <a:ext cx="6480720" cy="288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3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Scenarios (Booch94)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35846"/>
            <a:ext cx="6554095" cy="148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21" y="1275606"/>
            <a:ext cx="6604446" cy="199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624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Controller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r>
              <a:rPr lang="fr-FR"/>
              <a:t>Assign the responsibility for handling event message</a:t>
            </a:r>
          </a:p>
          <a:p>
            <a:pPr lvl="1"/>
            <a:r>
              <a:rPr lang="fr-FR"/>
              <a:t>Facade Controller</a:t>
            </a:r>
          </a:p>
          <a:p>
            <a:pPr lvl="1"/>
            <a:r>
              <a:rPr lang="fr-FR"/>
              <a:t>Use Case or Session controler</a:t>
            </a:r>
          </a:p>
          <a:p>
            <a:r>
              <a:rPr lang="fr-FR"/>
              <a:t>This is not a UI class</a:t>
            </a:r>
          </a:p>
          <a:p>
            <a:r>
              <a:rPr lang="fr-FR"/>
              <a:t>Who is responsible for handling input system event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502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Example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75606"/>
            <a:ext cx="5832648" cy="357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58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Two possibilities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95686"/>
            <a:ext cx="5936647" cy="239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290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 controller delegates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It does not do the work by itself</a:t>
            </a:r>
          </a:p>
          <a:p>
            <a:r>
              <a:rPr lang="fr-FR"/>
              <a:t>It coordinates/controls the activity</a:t>
            </a:r>
            <a:endParaRPr lang="en-GB" dirty="0"/>
          </a:p>
        </p:txBody>
      </p:sp>
      <p:pic>
        <p:nvPicPr>
          <p:cNvPr id="2050" name="Picture 2" descr=" excited yes winning cheer STICK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680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66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GRASP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During Object Design</a:t>
            </a:r>
          </a:p>
          <a:p>
            <a:pPr lvl="1"/>
            <a:r>
              <a:rPr lang="fr-FR"/>
              <a:t>Make choice about the assignment of responsibilities to software classes</a:t>
            </a:r>
            <a:endParaRPr lang="en-GB" dirty="0"/>
          </a:p>
        </p:txBody>
      </p:sp>
      <p:pic>
        <p:nvPicPr>
          <p:cNvPr id="1026" name="Picture 2" descr="mtv mtv will smith fresh prince carlton STICK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355726"/>
            <a:ext cx="1542223" cy="218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427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Allocation of operations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55660"/>
            <a:ext cx="4039274" cy="245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79" y="2008244"/>
            <a:ext cx="455399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384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Issues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Avoid bloated controllers (low cohesion)</a:t>
            </a:r>
          </a:p>
          <a:p>
            <a:pPr lvl="1"/>
            <a:r>
              <a:rPr lang="fr-FR"/>
              <a:t>Add more controllers</a:t>
            </a:r>
          </a:p>
          <a:p>
            <a:pPr lvl="1"/>
            <a:r>
              <a:rPr lang="fr-FR"/>
              <a:t>The controller delegates the responsibility to fulfill operation on to other objects.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480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Two couples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67120"/>
            <a:ext cx="4439565" cy="332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93" y="1392324"/>
            <a:ext cx="4289104" cy="344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174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Creating a Sale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072" y="1161900"/>
            <a:ext cx="5748511" cy="39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421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Enter an Item to the Sale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52550"/>
            <a:ext cx="5544616" cy="3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76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Making payment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63753"/>
            <a:ext cx="6840760" cy="369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602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Initialisation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52550"/>
            <a:ext cx="5400600" cy="367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14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Remember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Low Coupling/High Cohesion</a:t>
            </a:r>
          </a:p>
          <a:p>
            <a:r>
              <a:rPr lang="fr-FR"/>
              <a:t>Expert</a:t>
            </a:r>
          </a:p>
          <a:p>
            <a:r>
              <a:rPr lang="fr-FR"/>
              <a:t>Creator</a:t>
            </a:r>
          </a:p>
          <a:p>
            <a:r>
              <a:rPr lang="fr-FR"/>
              <a:t>Controller</a:t>
            </a:r>
          </a:p>
          <a:p>
            <a:r>
              <a:rPr lang="fr-FR"/>
              <a:t>Not exactly patterns but strong guidelines.</a:t>
            </a:r>
            <a:endParaRPr lang="en-GB" dirty="0"/>
          </a:p>
        </p:txBody>
      </p:sp>
      <p:pic>
        <p:nvPicPr>
          <p:cNvPr id="3074" name="Picture 2" descr="amnesia forgot remember sci fi wan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388224"/>
            <a:ext cx="2784140" cy="22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880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principles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Polymorphism</a:t>
            </a:r>
          </a:p>
          <a:p>
            <a:r>
              <a:rPr lang="fr-FR"/>
              <a:t>Indirection</a:t>
            </a:r>
          </a:p>
          <a:p>
            <a:r>
              <a:rPr lang="fr-FR"/>
              <a:t>Pure Fabrication</a:t>
            </a:r>
          </a:p>
          <a:p>
            <a:r>
              <a:rPr lang="fr-FR"/>
              <a:t>Protected Variation</a:t>
            </a:r>
            <a:endParaRPr lang="en-GB" dirty="0"/>
          </a:p>
        </p:txBody>
      </p:sp>
      <p:pic>
        <p:nvPicPr>
          <p:cNvPr id="4098" name="Picture 2" descr="the wire code omar principles michael k william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35646"/>
            <a:ext cx="334504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863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Polymorphism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When behavior vary by type assign the responsibility to the type for which the type vary.</a:t>
            </a:r>
          </a:p>
          <a:p>
            <a:pPr lvl="1"/>
            <a:r>
              <a:rPr lang="en-GB"/>
              <a:t>Corollary: Do not test for the type of an object and use conditional logic to perform varying alternatives based on type.</a:t>
            </a:r>
            <a:endParaRPr lang="fr-FR"/>
          </a:p>
          <a:p>
            <a:r>
              <a:rPr lang="fr-FR"/>
              <a:t>How to create pluggable component ? How to handle alternatives based on types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7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Responsibility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2302"/>
            <a:ext cx="6624736" cy="3366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140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Example : Multiple tax calculator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7614"/>
            <a:ext cx="5724128" cy="360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385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Final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Very easy to extend and add variations</a:t>
            </a:r>
          </a:p>
          <a:p>
            <a:r>
              <a:rPr lang="fr-FR"/>
              <a:t>New implementations can be added with affecting the client</a:t>
            </a:r>
          </a:p>
          <a:p>
            <a:r>
              <a:rPr lang="fr-FR"/>
              <a:t>Do it only if there are known variations (no future proofing)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000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Pure Fabrication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A class to save cohesion and coupling – a creation of imagination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83718"/>
            <a:ext cx="765967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376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Indirection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Assign the responsibility to an intermediate object to mediate between component or services so that they are not directly coupled</a:t>
            </a:r>
          </a:p>
          <a:p>
            <a:r>
              <a:rPr lang="fr-FR"/>
              <a:t>How to decouple objects to increase reuse.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217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Example : an adapter 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72" y="1491630"/>
            <a:ext cx="72675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656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Finally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Reduce coupling</a:t>
            </a:r>
          </a:p>
          <a:p>
            <a:r>
              <a:rPr lang="fr-FR"/>
              <a:t>Protect from variations</a:t>
            </a:r>
          </a:p>
          <a:p>
            <a:r>
              <a:rPr lang="fr-FR"/>
              <a:t>Indirections are often Pure Fabrication</a:t>
            </a:r>
          </a:p>
          <a:p>
            <a:pPr lvl="1"/>
            <a:r>
              <a:rPr lang="fr-FR"/>
              <a:t>PersistenceStorage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492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Protected Variation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Identify points of predicted variation and instability. Assign responsibilities to create a stable interface around them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10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Expert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Sale </a:t>
            </a:r>
            <a:r>
              <a:rPr lang="fr-FR" dirty="0" err="1"/>
              <a:t>example</a:t>
            </a:r>
            <a:endParaRPr lang="fr-FR" dirty="0"/>
          </a:p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responsible</a:t>
            </a:r>
            <a:r>
              <a:rPr lang="fr-FR" dirty="0"/>
              <a:t> for </a:t>
            </a:r>
            <a:r>
              <a:rPr lang="fr-FR" dirty="0" err="1"/>
              <a:t>knowing</a:t>
            </a:r>
            <a:r>
              <a:rPr lang="fr-FR" dirty="0"/>
              <a:t> the total of the sale ?</a:t>
            </a:r>
          </a:p>
          <a:p>
            <a:r>
              <a:rPr lang="fr-FR" dirty="0" err="1"/>
              <a:t>Who</a:t>
            </a:r>
            <a:r>
              <a:rPr lang="fr-FR" dirty="0"/>
              <a:t> has the information to </a:t>
            </a:r>
            <a:r>
              <a:rPr lang="fr-FR" dirty="0" err="1"/>
              <a:t>determine</a:t>
            </a:r>
            <a:r>
              <a:rPr lang="fr-FR" dirty="0"/>
              <a:t> the total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4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(Information) Expert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Look in the Domain Model</a:t>
            </a:r>
          </a:p>
          <a:p>
            <a:r>
              <a:rPr lang="fr-FR" dirty="0"/>
              <a:t>Domain Model : </a:t>
            </a:r>
            <a:r>
              <a:rPr lang="fr-FR" dirty="0" err="1"/>
              <a:t>conceptual</a:t>
            </a:r>
            <a:r>
              <a:rPr lang="fr-FR" dirty="0"/>
              <a:t> classes</a:t>
            </a:r>
          </a:p>
          <a:p>
            <a:r>
              <a:rPr lang="fr-FR" dirty="0"/>
              <a:t>Design Model : software classes</a:t>
            </a:r>
          </a:p>
          <a:p>
            <a:r>
              <a:rPr lang="fr-FR" dirty="0"/>
              <a:t>So </a:t>
            </a:r>
          </a:p>
          <a:p>
            <a:pPr lvl="1"/>
            <a:r>
              <a:rPr lang="fr-FR" dirty="0" err="1"/>
              <a:t>Choose</a:t>
            </a:r>
            <a:r>
              <a:rPr lang="fr-FR" dirty="0"/>
              <a:t> a </a:t>
            </a:r>
            <a:r>
              <a:rPr lang="fr-FR" dirty="0" err="1"/>
              <a:t>domain</a:t>
            </a:r>
            <a:r>
              <a:rPr lang="fr-FR" dirty="0"/>
              <a:t> model class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a new class </a:t>
            </a:r>
            <a:r>
              <a:rPr lang="fr-FR" dirty="0" err="1"/>
              <a:t>based</a:t>
            </a:r>
            <a:r>
              <a:rPr lang="fr-FR" dirty="0"/>
              <a:t> on Domain Model 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89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Expert– </a:t>
            </a:r>
            <a:r>
              <a:rPr lang="fr-FR" dirty="0" err="1"/>
              <a:t>Using</a:t>
            </a:r>
            <a:r>
              <a:rPr lang="fr-FR" dirty="0"/>
              <a:t> Domain Model</a:t>
            </a:r>
            <a:endParaRPr lang="en-GB" dirty="0"/>
          </a:p>
        </p:txBody>
      </p:sp>
      <p:sp>
        <p:nvSpPr>
          <p:cNvPr id="28" name="Espace réservé du contenu 2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/>
              <a:t>There is a Sale class in the domain model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>
            <a:off x="5086973" y="1511301"/>
            <a:ext cx="3505200" cy="2971800"/>
            <a:chOff x="2971800" y="2819400"/>
            <a:chExt cx="3505200" cy="2971800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3233738" y="2825750"/>
              <a:ext cx="762000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3233738" y="313055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3233738" y="351155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046413" y="4578350"/>
              <a:ext cx="989012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5559425" y="4419600"/>
              <a:ext cx="917575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3046413" y="4883150"/>
              <a:ext cx="9890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3046413" y="5264150"/>
              <a:ext cx="9890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5559425" y="4953000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5559425" y="5486400"/>
              <a:ext cx="917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3395663" y="2819400"/>
              <a:ext cx="447675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Sale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3200400" y="3090863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date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2971800" y="4608513"/>
              <a:ext cx="1068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SalesLineItem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971800" y="4989513"/>
              <a:ext cx="6858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quantity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5484813" y="4425950"/>
              <a:ext cx="9921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Specification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5486400" y="4913313"/>
              <a:ext cx="863600" cy="639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description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itemID</a:t>
              </a: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3579813" y="381635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3640138" y="3800475"/>
              <a:ext cx="24765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3579813" y="4333875"/>
              <a:ext cx="24765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*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4017963" y="4791075"/>
              <a:ext cx="24765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*</a:t>
              </a: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5237163" y="4806950"/>
              <a:ext cx="2476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000">
                <a:solidFill>
                  <a:srgbClr val="000000"/>
                </a:solidFill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4037013" y="5187950"/>
              <a:ext cx="152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4243388" y="4935538"/>
              <a:ext cx="993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Described by</a:t>
              </a: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579813" y="4044950"/>
              <a:ext cx="727075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Contains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650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Add Sale Class to the design model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/>
              <a:t>Add the responsibility of knowing its total</a:t>
            </a:r>
          </a:p>
          <a:p>
            <a:pPr lvl="1"/>
            <a:r>
              <a:rPr lang="fr-FR"/>
              <a:t>Method getTotal()</a:t>
            </a:r>
            <a:endParaRPr lang="en-GB" dirty="0"/>
          </a:p>
        </p:txBody>
      </p:sp>
      <p:sp>
        <p:nvSpPr>
          <p:cNvPr id="19" name="Espace réservé du contenu 1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5436096" y="1630363"/>
            <a:ext cx="2413000" cy="996950"/>
            <a:chOff x="5241925" y="2133600"/>
            <a:chExt cx="2413000" cy="996950"/>
          </a:xfrm>
        </p:grpSpPr>
        <p:sp>
          <p:nvSpPr>
            <p:cNvPr id="5" name="Rectangle 8"/>
            <p:cNvSpPr>
              <a:spLocks noChangeArrowheads="1"/>
            </p:cNvSpPr>
            <p:nvPr/>
          </p:nvSpPr>
          <p:spPr bwMode="auto">
            <a:xfrm>
              <a:off x="6892925" y="2133600"/>
              <a:ext cx="762000" cy="99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" name="Line 9"/>
            <p:cNvSpPr>
              <a:spLocks noChangeShapeType="1"/>
            </p:cNvSpPr>
            <p:nvPr/>
          </p:nvSpPr>
          <p:spPr bwMode="auto">
            <a:xfrm>
              <a:off x="6892925" y="24384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>
              <a:off x="6892925" y="28194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7010400" y="2133600"/>
              <a:ext cx="49053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:Sale</a:t>
              </a:r>
            </a:p>
          </p:txBody>
        </p:sp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6858000" y="2398713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date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6858000" y="2855913"/>
              <a:ext cx="79692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getTotal()</a:t>
              </a:r>
            </a:p>
          </p:txBody>
        </p:sp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5241925" y="2779713"/>
              <a:ext cx="14605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New method ------</a:t>
              </a:r>
              <a:r>
                <a:rPr lang="en-US" sz="1200">
                  <a:solidFill>
                    <a:srgbClr val="000000"/>
                  </a:solidFill>
                  <a:sym typeface="Wingdings" pitchFamily="2" charset="2"/>
                </a:rPr>
                <a:t></a:t>
              </a:r>
              <a:endParaRPr lang="en-US" sz="1200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5669458" y="3417589"/>
            <a:ext cx="2454275" cy="573087"/>
            <a:chOff x="5509121" y="3396159"/>
            <a:chExt cx="2454275" cy="573087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6896596" y="3435846"/>
              <a:ext cx="1066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auto">
            <a:xfrm>
              <a:off x="5524996" y="3664446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5509121" y="3396159"/>
              <a:ext cx="10445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t := getTotal()</a:t>
              </a: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7125196" y="3548559"/>
              <a:ext cx="52863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: Sale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8913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1150</Words>
  <Application>Microsoft Macintosh PowerPoint</Application>
  <PresentationFormat>Affichage à l'écran (16:9)</PresentationFormat>
  <Paragraphs>215</Paragraphs>
  <Slides>56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Times</vt:lpstr>
      <vt:lpstr>Thème Office</vt:lpstr>
      <vt:lpstr>Conception OBJET GRASP</vt:lpstr>
      <vt:lpstr>Grasp Patterns</vt:lpstr>
      <vt:lpstr>Resources</vt:lpstr>
      <vt:lpstr>GRASP</vt:lpstr>
      <vt:lpstr>Responsibility</vt:lpstr>
      <vt:lpstr>Expert</vt:lpstr>
      <vt:lpstr>(Information) Expert</vt:lpstr>
      <vt:lpstr>Expert– Using Domain Model</vt:lpstr>
      <vt:lpstr>Add Sale Class to the design model</vt:lpstr>
      <vt:lpstr>And then</vt:lpstr>
      <vt:lpstr>How the domain model is used</vt:lpstr>
      <vt:lpstr>Finally</vt:lpstr>
      <vt:lpstr>Design Model considerations</vt:lpstr>
      <vt:lpstr>Be careful</vt:lpstr>
      <vt:lpstr>But why ???</vt:lpstr>
      <vt:lpstr>Cohesion and Coupling</vt:lpstr>
      <vt:lpstr>Cohesion and coupling</vt:lpstr>
      <vt:lpstr>Final : be careful</vt:lpstr>
      <vt:lpstr>Benefits of expert</vt:lpstr>
      <vt:lpstr>Creator</vt:lpstr>
      <vt:lpstr>Solution</vt:lpstr>
      <vt:lpstr>Creator</vt:lpstr>
      <vt:lpstr>Creator Example</vt:lpstr>
      <vt:lpstr>Sale aggregates SalesLineItems</vt:lpstr>
      <vt:lpstr>The sequence diagram helps</vt:lpstr>
      <vt:lpstr>Benefits</vt:lpstr>
      <vt:lpstr>Creator</vt:lpstr>
      <vt:lpstr>Low Coupling</vt:lpstr>
      <vt:lpstr>Example</vt:lpstr>
      <vt:lpstr>Alternative</vt:lpstr>
      <vt:lpstr>Common form of coupling</vt:lpstr>
      <vt:lpstr>High Cohesion</vt:lpstr>
      <vt:lpstr>Example</vt:lpstr>
      <vt:lpstr>Same alternative</vt:lpstr>
      <vt:lpstr>Scenarios (Booch94)</vt:lpstr>
      <vt:lpstr>Controller</vt:lpstr>
      <vt:lpstr>Example</vt:lpstr>
      <vt:lpstr>Two possibilities</vt:lpstr>
      <vt:lpstr>The controller delegates</vt:lpstr>
      <vt:lpstr>Allocation of operations</vt:lpstr>
      <vt:lpstr>Issues</vt:lpstr>
      <vt:lpstr>Two couples</vt:lpstr>
      <vt:lpstr>Creating a Sale</vt:lpstr>
      <vt:lpstr>Enter an Item to the Sale</vt:lpstr>
      <vt:lpstr>Making payment</vt:lpstr>
      <vt:lpstr>Initialisation</vt:lpstr>
      <vt:lpstr>Remember</vt:lpstr>
      <vt:lpstr>More principles</vt:lpstr>
      <vt:lpstr>Polymorphism</vt:lpstr>
      <vt:lpstr>Example : Multiple tax calculator</vt:lpstr>
      <vt:lpstr>Final</vt:lpstr>
      <vt:lpstr>Pure Fabrication</vt:lpstr>
      <vt:lpstr>Indirection</vt:lpstr>
      <vt:lpstr>Example : an adapter </vt:lpstr>
      <vt:lpstr>Finally</vt:lpstr>
      <vt:lpstr>Protected Variation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2014-09-30T19:31:11Z</dcterms:created>
  <dcterms:modified xsi:type="dcterms:W3CDTF">2019-10-11T13:21:00Z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1036</vt:i4>
  </property>
  <property fmtid="{D5CDD505-2E9C-101B-9397-08002B2CF9AE}" pid="3" name="_Version">
    <vt:lpwstr>12.0.4518</vt:lpwstr>
  </property>
</Properties>
</file>